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5"/>
  </p:handoutMasterIdLst>
  <p:sldIdLst>
    <p:sldId id="270" r:id="rId2"/>
    <p:sldId id="271" r:id="rId3"/>
    <p:sldId id="269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FF0000"/>
    <a:srgbClr val="008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D53254-A02F-475E-B956-523E83769007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2C68F8-092C-4C25-8455-7BB66AEFB2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9756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6147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48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G0" fmla="+- 12083 0 0"/>
                <a:gd name="G1" fmla="+- -3200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2083 -32000"/>
                <a:gd name="T13" fmla="*/ T12 w 64000"/>
                <a:gd name="T14" fmla="+- 0 -29632 -32000"/>
                <a:gd name="T15" fmla="*/ -29632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2083 -32000"/>
                <a:gd name="T21" fmla="*/ T20 w 64000"/>
                <a:gd name="T22" fmla="+- 0 29631 -32000"/>
                <a:gd name="T23" fmla="*/ 29631 h 64000"/>
                <a:gd name="T24" fmla="+- 0 12083 -32000"/>
                <a:gd name="T25" fmla="*/ T24 w 64000"/>
                <a:gd name="T26" fmla="+- 0 29631 -32000"/>
                <a:gd name="T27" fmla="*/ 29631 h 64000"/>
                <a:gd name="T28" fmla="+- 0 12082 -32000"/>
                <a:gd name="T29" fmla="*/ T28 w 64000"/>
                <a:gd name="T30" fmla="+- 0 29631 -32000"/>
                <a:gd name="T31" fmla="*/ 29631 h 64000"/>
                <a:gd name="T32" fmla="+- 0 12083 -32000"/>
                <a:gd name="T33" fmla="*/ T32 w 64000"/>
                <a:gd name="T34" fmla="+- 0 29632 -32000"/>
                <a:gd name="T35" fmla="*/ 29632 h 64000"/>
                <a:gd name="T36" fmla="+- 0 12083 -32000"/>
                <a:gd name="T37" fmla="*/ T36 w 64000"/>
                <a:gd name="T38" fmla="+- 0 -29632 -32000"/>
                <a:gd name="T39" fmla="*/ -29632 h 64000"/>
                <a:gd name="T40" fmla="+- 0 12082 -32000"/>
                <a:gd name="T41" fmla="*/ T40 w 64000"/>
                <a:gd name="T42" fmla="+- 0 -29632 -32000"/>
                <a:gd name="T43" fmla="*/ -29632 h 64000"/>
                <a:gd name="T44" fmla="+- 0 12083 -32000"/>
                <a:gd name="T45" fmla="*/ T44 w 64000"/>
                <a:gd name="T46" fmla="+- 0 -29632 -32000"/>
                <a:gd name="T47" fmla="*/ -29632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6149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G0" fmla="+- 18994 0 0"/>
                <a:gd name="G1" fmla="+- -30013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994 -32000"/>
                <a:gd name="T13" fmla="*/ T12 w 64000"/>
                <a:gd name="T14" fmla="+- 0 -25754 -32000"/>
                <a:gd name="T15" fmla="*/ -257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994 -32000"/>
                <a:gd name="T21" fmla="*/ T20 w 64000"/>
                <a:gd name="T22" fmla="+- 0 25753 -32000"/>
                <a:gd name="T23" fmla="*/ 25753 h 64000"/>
                <a:gd name="T24" fmla="+- 0 18994 -32000"/>
                <a:gd name="T25" fmla="*/ T24 w 64000"/>
                <a:gd name="T26" fmla="+- 0 25753 -32000"/>
                <a:gd name="T27" fmla="*/ 25753 h 64000"/>
                <a:gd name="T28" fmla="+- 0 18993 -32000"/>
                <a:gd name="T29" fmla="*/ T28 w 64000"/>
                <a:gd name="T30" fmla="+- 0 25753 -32000"/>
                <a:gd name="T31" fmla="*/ 25753 h 64000"/>
                <a:gd name="T32" fmla="+- 0 18994 -32000"/>
                <a:gd name="T33" fmla="*/ T32 w 64000"/>
                <a:gd name="T34" fmla="+- 0 25754 -32000"/>
                <a:gd name="T35" fmla="*/ 25754 h 64000"/>
                <a:gd name="T36" fmla="+- 0 18994 -32000"/>
                <a:gd name="T37" fmla="*/ T36 w 64000"/>
                <a:gd name="T38" fmla="+- 0 -25754 -32000"/>
                <a:gd name="T39" fmla="*/ -25754 h 64000"/>
                <a:gd name="T40" fmla="+- 0 18993 -32000"/>
                <a:gd name="T41" fmla="*/ T40 w 64000"/>
                <a:gd name="T42" fmla="+- 0 -25754 -32000"/>
                <a:gd name="T43" fmla="*/ -25754 h 64000"/>
                <a:gd name="T44" fmla="+- 0 18994 -32000"/>
                <a:gd name="T45" fmla="*/ T44 w 64000"/>
                <a:gd name="T46" fmla="+- 0 -25754 -32000"/>
                <a:gd name="T47" fmla="*/ -257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latin typeface="Arial" charset="0"/>
              </a:endParaRPr>
            </a:p>
          </p:txBody>
        </p:sp>
      </p:grpSp>
      <p:sp>
        <p:nvSpPr>
          <p:cNvPr id="6150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53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54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1A1FA84-E5D5-4136-B322-3CCC76B62B1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E0289B-B51C-4C1F-A9B0-02A6A67327F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1726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A6D20E-5D0E-42CB-894B-55F0957126A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2548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A381E8-AEB3-4900-96EF-0BC8069DC97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0905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A89A28-9170-4806-B285-ACA5D0AF452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28737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7444B3-9F42-4498-BA92-BDD422AB009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6633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1F6FED-49A9-4A6F-96FE-889081EDF5A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9181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A19EB7-14AF-4D39-B160-2C43630664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4347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B07C86-6CD8-4C34-9AA9-2E830F4EB0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2937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E1DFA1-E020-49D6-A47C-1222E496B5F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3406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0ACA40-A07D-46BF-A1CF-21952DF90E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49290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5123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G0" fmla="+- 18296 0 0"/>
                <a:gd name="G1" fmla="+- -30880 0 0"/>
                <a:gd name="G2" fmla="+- 31512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296 -32000"/>
                <a:gd name="T13" fmla="*/ T12 w 64000"/>
                <a:gd name="T14" fmla="+- 0 -26254 -32000"/>
                <a:gd name="T15" fmla="*/ -262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296 -32000"/>
                <a:gd name="T21" fmla="*/ T20 w 64000"/>
                <a:gd name="T22" fmla="+- 0 26253 -32000"/>
                <a:gd name="T23" fmla="*/ 26253 h 64000"/>
                <a:gd name="T24" fmla="+- 0 18296 -32000"/>
                <a:gd name="T25" fmla="*/ T24 w 64000"/>
                <a:gd name="T26" fmla="+- 0 26253 -32000"/>
                <a:gd name="T27" fmla="*/ 26253 h 64000"/>
                <a:gd name="T28" fmla="+- 0 18295 -32000"/>
                <a:gd name="T29" fmla="*/ T28 w 64000"/>
                <a:gd name="T30" fmla="+- 0 26253 -32000"/>
                <a:gd name="T31" fmla="*/ 26253 h 64000"/>
                <a:gd name="T32" fmla="+- 0 18296 -32000"/>
                <a:gd name="T33" fmla="*/ T32 w 64000"/>
                <a:gd name="T34" fmla="+- 0 26254 -32000"/>
                <a:gd name="T35" fmla="*/ 26254 h 64000"/>
                <a:gd name="T36" fmla="+- 0 18296 -32000"/>
                <a:gd name="T37" fmla="*/ T36 w 64000"/>
                <a:gd name="T38" fmla="+- 0 -26254 -32000"/>
                <a:gd name="T39" fmla="*/ -26254 h 64000"/>
                <a:gd name="T40" fmla="+- 0 18295 -32000"/>
                <a:gd name="T41" fmla="*/ T40 w 64000"/>
                <a:gd name="T42" fmla="+- 0 -26254 -32000"/>
                <a:gd name="T43" fmla="*/ -26254 h 64000"/>
                <a:gd name="T44" fmla="+- 0 18296 -32000"/>
                <a:gd name="T45" fmla="*/ T44 w 64000"/>
                <a:gd name="T46" fmla="+- 0 -26254 -32000"/>
                <a:gd name="T47" fmla="*/ -262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5124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G0" fmla="+- 18077 0 0"/>
                <a:gd name="G1" fmla="+- -3088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077 -32000"/>
                <a:gd name="T13" fmla="*/ T12 w 64000"/>
                <a:gd name="T14" fmla="+- 0 -26405 -32000"/>
                <a:gd name="T15" fmla="*/ -26405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077 -32000"/>
                <a:gd name="T21" fmla="*/ T20 w 64000"/>
                <a:gd name="T22" fmla="+- 0 26404 -32000"/>
                <a:gd name="T23" fmla="*/ 26404 h 64000"/>
                <a:gd name="T24" fmla="+- 0 18077 -32000"/>
                <a:gd name="T25" fmla="*/ T24 w 64000"/>
                <a:gd name="T26" fmla="+- 0 26404 -32000"/>
                <a:gd name="T27" fmla="*/ 26404 h 64000"/>
                <a:gd name="T28" fmla="+- 0 18076 -32000"/>
                <a:gd name="T29" fmla="*/ T28 w 64000"/>
                <a:gd name="T30" fmla="+- 0 26404 -32000"/>
                <a:gd name="T31" fmla="*/ 26404 h 64000"/>
                <a:gd name="T32" fmla="+- 0 18077 -32000"/>
                <a:gd name="T33" fmla="*/ T32 w 64000"/>
                <a:gd name="T34" fmla="+- 0 26405 -32000"/>
                <a:gd name="T35" fmla="*/ 26405 h 64000"/>
                <a:gd name="T36" fmla="+- 0 18077 -32000"/>
                <a:gd name="T37" fmla="*/ T36 w 64000"/>
                <a:gd name="T38" fmla="+- 0 -26405 -32000"/>
                <a:gd name="T39" fmla="*/ -26405 h 64000"/>
                <a:gd name="T40" fmla="+- 0 18076 -32000"/>
                <a:gd name="T41" fmla="*/ T40 w 64000"/>
                <a:gd name="T42" fmla="+- 0 -26405 -32000"/>
                <a:gd name="T43" fmla="*/ -26405 h 64000"/>
                <a:gd name="T44" fmla="+- 0 18077 -32000"/>
                <a:gd name="T45" fmla="*/ T44 w 64000"/>
                <a:gd name="T46" fmla="+- 0 -26405 -32000"/>
                <a:gd name="T47" fmla="*/ -26405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latin typeface="Arial" charset="0"/>
              </a:endParaRPr>
            </a:p>
          </p:txBody>
        </p:sp>
        <p:sp>
          <p:nvSpPr>
            <p:cNvPr id="5125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26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 altLang="en-US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D6D2F2B-E9A8-4FDC-A5D7-1310152700F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762000" y="304800"/>
            <a:ext cx="8229600" cy="1143000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sz="3200" kern="0" smtClean="0">
                <a:solidFill>
                  <a:srgbClr val="CC0099"/>
                </a:solidFill>
              </a:rPr>
              <a:t>Me llamo ____________        Clase 602</a:t>
            </a:r>
            <a:br>
              <a:rPr lang="en-US" altLang="en-US" sz="3200" kern="0" smtClean="0">
                <a:solidFill>
                  <a:srgbClr val="CC0099"/>
                </a:solidFill>
              </a:rPr>
            </a:br>
            <a:r>
              <a:rPr lang="en-US" altLang="en-US" sz="3200" kern="0" smtClean="0">
                <a:solidFill>
                  <a:srgbClr val="CC0099"/>
                </a:solidFill>
              </a:rPr>
              <a:t>La fecha es el 14 de noviembre del 2017</a:t>
            </a:r>
            <a:endParaRPr lang="en-US" altLang="en-US" sz="3200" kern="0" dirty="0">
              <a:solidFill>
                <a:srgbClr val="CC0099"/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838200" y="1524000"/>
            <a:ext cx="8229600" cy="57150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500" kern="0" smtClean="0">
                <a:solidFill>
                  <a:srgbClr val="FF0000"/>
                </a:solidFill>
              </a:rPr>
              <a:t>Propósito # 23:</a:t>
            </a:r>
            <a:r>
              <a:rPr lang="es-ES_tradnl" altLang="en-US" sz="2500" kern="0" smtClean="0"/>
              <a:t> ¿Cómo seguimos el repaso del verbo SER?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500" kern="0" smtClean="0">
                <a:solidFill>
                  <a:srgbClr val="FF0000"/>
                </a:solidFill>
              </a:rPr>
              <a:t>Actividad Inicial:</a:t>
            </a:r>
          </a:p>
          <a:p>
            <a:pPr marL="609600" indent="-609600">
              <a:lnSpc>
                <a:spcPct val="90000"/>
              </a:lnSpc>
            </a:pPr>
            <a:r>
              <a:rPr lang="es-ES_tradnl" altLang="en-US" sz="2500" kern="0" smtClean="0"/>
              <a:t>Write the correct form of SER: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500" kern="0" smtClean="0"/>
              <a:t>Él 	________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500" kern="0" smtClean="0"/>
              <a:t>Tú 	________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500" kern="0" smtClean="0"/>
              <a:t>Ellas	________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500" kern="0" smtClean="0"/>
              <a:t>Nosotros _______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500" kern="0" smtClean="0"/>
              <a:t>Usted 	________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500" kern="0" smtClean="0"/>
              <a:t>Ellos 	________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500" kern="0" smtClean="0"/>
              <a:t>Yo 	________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500" kern="0" smtClean="0"/>
              <a:t>Ella 	________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500" kern="0" smtClean="0"/>
              <a:t>Ustedes ________</a:t>
            </a:r>
            <a:endParaRPr lang="es-ES_tradnl" altLang="en-US" sz="2500" kern="0" dirty="0"/>
          </a:p>
        </p:txBody>
      </p:sp>
    </p:spTree>
    <p:extLst>
      <p:ext uri="{BB962C8B-B14F-4D97-AF65-F5344CB8AC3E}">
        <p14:creationId xmlns:p14="http://schemas.microsoft.com/office/powerpoint/2010/main" val="20286744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1364226" y="1828800"/>
            <a:ext cx="7313613" cy="40386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altLang="en-US" kern="0" smtClean="0"/>
              <a:t>You are writing a note to your friend about your Spanish teacher, ME. Re-write my paragraph using the “she” form.</a:t>
            </a:r>
          </a:p>
          <a:p>
            <a:pPr>
              <a:buFont typeface="Wingdings" pitchFamily="2" charset="2"/>
              <a:buNone/>
            </a:pPr>
            <a:r>
              <a:rPr lang="en-US" altLang="en-US" i="1" kern="0" smtClean="0">
                <a:solidFill>
                  <a:schemeClr val="tx2"/>
                </a:solidFill>
              </a:rPr>
              <a:t>	-</a:t>
            </a:r>
            <a:r>
              <a:rPr lang="en-US" altLang="en-US" i="1" kern="0" smtClean="0">
                <a:solidFill>
                  <a:schemeClr val="tx2"/>
                </a:solidFill>
                <a:latin typeface="Times New Roman" pitchFamily="18" charset="0"/>
              </a:rPr>
              <a:t>Yo soy Helen Zumaeta.  Soy de Guayaquil, Ecuador. Soy ecuatoriana. Yo soy profesora en una escuela publica.  Soy una profesora baja y seria.</a:t>
            </a:r>
            <a:endParaRPr lang="en-US" altLang="en-US" i="1" kern="0" smtClean="0">
              <a:latin typeface="Times New Roman" pitchFamily="18" charset="0"/>
            </a:endParaRPr>
          </a:p>
          <a:p>
            <a:endParaRPr lang="en-US" altLang="en-US" kern="0" dirty="0">
              <a:latin typeface="Times New Roman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370013" y="612775"/>
            <a:ext cx="7313612" cy="758825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kern="0" smtClean="0">
                <a:solidFill>
                  <a:srgbClr val="FF0000"/>
                </a:solidFill>
              </a:rPr>
              <a:t>EJERCICIO:</a:t>
            </a:r>
            <a:endParaRPr lang="en-US" alt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17537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FF0000"/>
                </a:solidFill>
              </a:rPr>
              <a:t>Actividad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524000"/>
            <a:ext cx="7313612" cy="4114800"/>
          </a:xfrm>
        </p:spPr>
        <p:txBody>
          <a:bodyPr/>
          <a:lstStyle/>
          <a:p>
            <a:r>
              <a:rPr lang="en-US" dirty="0" smtClean="0"/>
              <a:t>Create your SER study chart</a:t>
            </a:r>
          </a:p>
          <a:p>
            <a:r>
              <a:rPr lang="en-US" altLang="en-US" dirty="0"/>
              <a:t>PASTE in the 1</a:t>
            </a:r>
            <a:r>
              <a:rPr lang="en-US" altLang="en-US" baseline="30000" dirty="0"/>
              <a:t>st</a:t>
            </a:r>
            <a:r>
              <a:rPr lang="en-US" altLang="en-US" dirty="0"/>
              <a:t> page of the LAST SECTION of </a:t>
            </a:r>
            <a:r>
              <a:rPr lang="en-US" altLang="en-US" dirty="0" smtClean="0"/>
              <a:t>your NOTEBOOK</a:t>
            </a:r>
            <a:endParaRPr lang="en-US" altLang="en-US" dirty="0"/>
          </a:p>
          <a:p>
            <a:endParaRPr lang="en-US" dirty="0" smtClean="0"/>
          </a:p>
          <a:p>
            <a:r>
              <a:rPr lang="en-US" altLang="en-US" dirty="0" smtClean="0"/>
              <a:t>WORKBOOK</a:t>
            </a:r>
            <a:r>
              <a:rPr lang="en-US" altLang="en-US" dirty="0"/>
              <a:t>:</a:t>
            </a:r>
          </a:p>
          <a:p>
            <a:pPr lvl="1"/>
            <a:r>
              <a:rPr lang="en-US" altLang="en-US" dirty="0" err="1"/>
              <a:t>Completa</a:t>
            </a:r>
            <a:r>
              <a:rPr lang="en-US" altLang="en-US" dirty="0"/>
              <a:t> p. 1.12</a:t>
            </a:r>
          </a:p>
          <a:p>
            <a:r>
              <a:rPr lang="en-US" altLang="en-US" dirty="0" smtClean="0"/>
              <a:t>SIGN </a:t>
            </a:r>
            <a:r>
              <a:rPr lang="en-US" altLang="en-US" u="sng" dirty="0" smtClean="0"/>
              <a:t>El </a:t>
            </a:r>
            <a:r>
              <a:rPr lang="en-US" altLang="en-US" u="sng" dirty="0" err="1" smtClean="0"/>
              <a:t>libro</a:t>
            </a:r>
            <a:r>
              <a:rPr lang="en-US" altLang="en-US" u="sng" dirty="0" smtClean="0"/>
              <a:t> de la </a:t>
            </a:r>
            <a:r>
              <a:rPr lang="en-US" altLang="en-US" u="sng" dirty="0" err="1" smtClean="0"/>
              <a:t>vida</a:t>
            </a:r>
            <a:r>
              <a:rPr lang="en-US" altLang="en-US" u="sng" dirty="0" smtClean="0"/>
              <a:t>: </a:t>
            </a:r>
            <a:r>
              <a:rPr lang="en-US" altLang="en-US" u="sng" dirty="0" err="1" smtClean="0"/>
              <a:t>Activitiy</a:t>
            </a:r>
            <a:r>
              <a:rPr lang="en-US" altLang="en-US" u="sng" dirty="0" smtClean="0"/>
              <a:t> packet</a:t>
            </a:r>
            <a:r>
              <a:rPr lang="en-US" altLang="en-US" dirty="0" smtClean="0"/>
              <a:t> by FRIDAY</a:t>
            </a:r>
          </a:p>
          <a:p>
            <a:r>
              <a:rPr lang="en-US" dirty="0" smtClean="0"/>
              <a:t>SIGN </a:t>
            </a:r>
            <a:r>
              <a:rPr lang="en-US" u="sng" dirty="0" smtClean="0"/>
              <a:t>RUBRIC- </a:t>
            </a:r>
            <a:r>
              <a:rPr lang="en-US" u="sng" dirty="0" err="1" smtClean="0"/>
              <a:t>Calaca</a:t>
            </a:r>
            <a:r>
              <a:rPr lang="en-US" u="sng" dirty="0" smtClean="0"/>
              <a:t>: </a:t>
            </a:r>
            <a:r>
              <a:rPr lang="en-US" u="sng" dirty="0" err="1" smtClean="0"/>
              <a:t>Biografia</a:t>
            </a:r>
            <a:r>
              <a:rPr lang="en-US" dirty="0" smtClean="0"/>
              <a:t> by NO LATER than NEXT TUESDAY</a:t>
            </a:r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066800" y="2438400"/>
            <a:ext cx="731361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altLang="en-US" b="1" kern="0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b="1" kern="0" dirty="0" smtClean="0">
                <a:solidFill>
                  <a:srgbClr val="FF0000"/>
                </a:solidFill>
              </a:rPr>
              <a:t> #23</a:t>
            </a:r>
            <a:endParaRPr lang="en-US" altLang="en-US" b="1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54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clipse">
  <a:themeElements>
    <a:clrScheme name="Eclipse 1">
      <a:dk1>
        <a:srgbClr val="000000"/>
      </a:dk1>
      <a:lt1>
        <a:srgbClr val="FFFFFF"/>
      </a:lt1>
      <a:dk2>
        <a:srgbClr val="006666"/>
      </a:dk2>
      <a:lt2>
        <a:srgbClr val="5F5F5F"/>
      </a:lt2>
      <a:accent1>
        <a:srgbClr val="33CCCC"/>
      </a:accent1>
      <a:accent2>
        <a:srgbClr val="99CCCC"/>
      </a:accent2>
      <a:accent3>
        <a:srgbClr val="FFFFFF"/>
      </a:accent3>
      <a:accent4>
        <a:srgbClr val="000000"/>
      </a:accent4>
      <a:accent5>
        <a:srgbClr val="ADE2E2"/>
      </a:accent5>
      <a:accent6>
        <a:srgbClr val="8AB9B9"/>
      </a:accent6>
      <a:hlink>
        <a:srgbClr val="006666"/>
      </a:hlink>
      <a:folHlink>
        <a:srgbClr val="B2B2B2"/>
      </a:folHlink>
    </a:clrScheme>
    <a:fontScheme name="Eclipse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clipse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Eclipse</Template>
  <TotalTime>2614</TotalTime>
  <Words>105</Words>
  <Application>Microsoft Office PowerPoint</Application>
  <PresentationFormat>On-screen Show (4:3)</PresentationFormat>
  <Paragraphs>25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Eclipse</vt:lpstr>
      <vt:lpstr>PowerPoint Presentation</vt:lpstr>
      <vt:lpstr>PowerPoint Presentation</vt:lpstr>
      <vt:lpstr>Actividad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9 N La fecha es el 5 de enero del 2012</dc:title>
  <dc:creator>Helen Zumaeta</dc:creator>
  <cp:lastModifiedBy>Helen Zumaeta</cp:lastModifiedBy>
  <cp:revision>22</cp:revision>
  <cp:lastPrinted>2016-12-05T16:49:52Z</cp:lastPrinted>
  <dcterms:created xsi:type="dcterms:W3CDTF">2012-01-05T14:46:19Z</dcterms:created>
  <dcterms:modified xsi:type="dcterms:W3CDTF">2017-11-14T18:00:57Z</dcterms:modified>
</cp:coreProperties>
</file>